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1" r:id="rId3"/>
    <p:sldId id="257" r:id="rId4"/>
    <p:sldId id="258" r:id="rId5"/>
    <p:sldId id="259" r:id="rId6"/>
    <p:sldId id="260"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F5BFA-806E-0844-9B68-2A90579A9AF8}" v="267" dt="2020-05-30T21:31:02.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3"/>
    <p:restoredTop sz="95714"/>
  </p:normalViewPr>
  <p:slideViewPr>
    <p:cSldViewPr snapToGrid="0" snapToObjects="1">
      <p:cViewPr>
        <p:scale>
          <a:sx n="89" d="100"/>
          <a:sy n="89" d="100"/>
        </p:scale>
        <p:origin x="232"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5/30/20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5/30/20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5/30/20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5/30/20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5/30/20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5/30/20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5/30/20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5/30/20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5/30/20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5/30/20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5/30/20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5/30/20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B2F63790-02BE-4D55-ABCA-10CAD6091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DF680-3600-4E4F-B895-9D792241DFDF}"/>
              </a:ext>
            </a:extLst>
          </p:cNvPr>
          <p:cNvSpPr>
            <a:spLocks noGrp="1"/>
          </p:cNvSpPr>
          <p:nvPr>
            <p:ph type="ctrTitle"/>
          </p:nvPr>
        </p:nvSpPr>
        <p:spPr>
          <a:xfrm>
            <a:off x="613611" y="3471215"/>
            <a:ext cx="5370974" cy="758030"/>
          </a:xfrm>
        </p:spPr>
        <p:txBody>
          <a:bodyPr anchor="b">
            <a:normAutofit/>
          </a:bodyPr>
          <a:lstStyle/>
          <a:p>
            <a:r>
              <a:rPr lang="en-RS" sz="4400" dirty="0"/>
              <a:t>Online nastava flaute</a:t>
            </a:r>
          </a:p>
        </p:txBody>
      </p:sp>
      <p:sp>
        <p:nvSpPr>
          <p:cNvPr id="3" name="Subtitle 2">
            <a:extLst>
              <a:ext uri="{FF2B5EF4-FFF2-40B4-BE49-F238E27FC236}">
                <a16:creationId xmlns:a16="http://schemas.microsoft.com/office/drawing/2014/main" id="{843A05DD-50F3-7148-B69C-4F2FFB663365}"/>
              </a:ext>
            </a:extLst>
          </p:cNvPr>
          <p:cNvSpPr>
            <a:spLocks noGrp="1"/>
          </p:cNvSpPr>
          <p:nvPr>
            <p:ph type="subTitle" idx="1"/>
          </p:nvPr>
        </p:nvSpPr>
        <p:spPr>
          <a:xfrm>
            <a:off x="4400549" y="4433575"/>
            <a:ext cx="1584035" cy="424173"/>
          </a:xfrm>
        </p:spPr>
        <p:txBody>
          <a:bodyPr anchor="t">
            <a:normAutofit/>
          </a:bodyPr>
          <a:lstStyle/>
          <a:p>
            <a:pPr algn="r"/>
            <a:r>
              <a:rPr lang="en-RS" sz="1600" dirty="0"/>
              <a:t>Luna Ivetić Đajić</a:t>
            </a:r>
          </a:p>
        </p:txBody>
      </p:sp>
      <p:cxnSp>
        <p:nvCxnSpPr>
          <p:cNvPr id="30" name="Straight Connector 24">
            <a:extLst>
              <a:ext uri="{FF2B5EF4-FFF2-40B4-BE49-F238E27FC236}">
                <a16:creationId xmlns:a16="http://schemas.microsoft.com/office/drawing/2014/main" id="{B25F28BA-1F8F-4067-9CFA-0DBF0C7AF2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9085" y="4343196"/>
            <a:ext cx="5029200" cy="0"/>
          </a:xfrm>
          <a:prstGeom prst="line">
            <a:avLst/>
          </a:prstGeom>
          <a:ln w="19050">
            <a:solidFill>
              <a:srgbClr val="E99782"/>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indoor, laptop, table, sitting&#10;&#10;Description automatically generated">
            <a:extLst>
              <a:ext uri="{FF2B5EF4-FFF2-40B4-BE49-F238E27FC236}">
                <a16:creationId xmlns:a16="http://schemas.microsoft.com/office/drawing/2014/main" id="{29D59914-FDFA-E34B-91AC-63BCA96B5CCB}"/>
              </a:ext>
            </a:extLst>
          </p:cNvPr>
          <p:cNvPicPr>
            <a:picLocks noChangeAspect="1"/>
          </p:cNvPicPr>
          <p:nvPr/>
        </p:nvPicPr>
        <p:blipFill rotWithShape="1">
          <a:blip r:embed="rId2"/>
          <a:srcRect t="2997" r="2" b="4776"/>
          <a:stretch/>
        </p:blipFill>
        <p:spPr>
          <a:xfrm>
            <a:off x="6615118" y="975"/>
            <a:ext cx="5576882" cy="6858000"/>
          </a:xfrm>
          <a:prstGeom prst="rect">
            <a:avLst/>
          </a:prstGeom>
        </p:spPr>
      </p:pic>
    </p:spTree>
    <p:extLst>
      <p:ext uri="{BB962C8B-B14F-4D97-AF65-F5344CB8AC3E}">
        <p14:creationId xmlns:p14="http://schemas.microsoft.com/office/powerpoint/2010/main" val="156722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par>
                          <p:cTn id="12" fill="hold">
                            <p:stCondLst>
                              <p:cond delay="2500"/>
                            </p:stCondLst>
                            <p:childTnLst>
                              <p:par>
                                <p:cTn id="13" presetID="25"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C686-8680-C842-9235-A2F0BBD0D233}"/>
              </a:ext>
            </a:extLst>
          </p:cNvPr>
          <p:cNvSpPr>
            <a:spLocks noGrp="1"/>
          </p:cNvSpPr>
          <p:nvPr>
            <p:ph type="title"/>
          </p:nvPr>
        </p:nvSpPr>
        <p:spPr>
          <a:xfrm>
            <a:off x="1024128" y="585216"/>
            <a:ext cx="6066818" cy="1499616"/>
          </a:xfrm>
        </p:spPr>
        <p:txBody>
          <a:bodyPr>
            <a:normAutofit/>
          </a:bodyPr>
          <a:lstStyle/>
          <a:p>
            <a:pPr algn="ctr"/>
            <a:r>
              <a:rPr lang="en-RS" dirty="0"/>
              <a:t>K</a:t>
            </a:r>
            <a:r>
              <a:rPr lang="en-GB" dirty="0"/>
              <a:t>o</a:t>
            </a:r>
            <a:r>
              <a:rPr lang="en-RS" dirty="0"/>
              <a:t>ncert </a:t>
            </a:r>
            <a:r>
              <a:rPr lang="en-GB" dirty="0"/>
              <a:t>I</a:t>
            </a:r>
            <a:r>
              <a:rPr lang="en-RS" dirty="0"/>
              <a:t> čajanka pored kompjutera</a:t>
            </a:r>
          </a:p>
        </p:txBody>
      </p:sp>
      <p:sp>
        <p:nvSpPr>
          <p:cNvPr id="3" name="Content Placeholder 2">
            <a:extLst>
              <a:ext uri="{FF2B5EF4-FFF2-40B4-BE49-F238E27FC236}">
                <a16:creationId xmlns:a16="http://schemas.microsoft.com/office/drawing/2014/main" id="{A993CD53-A706-3D43-8315-CBB50D46B10C}"/>
              </a:ext>
            </a:extLst>
          </p:cNvPr>
          <p:cNvSpPr>
            <a:spLocks noGrp="1"/>
          </p:cNvSpPr>
          <p:nvPr>
            <p:ph idx="1"/>
          </p:nvPr>
        </p:nvSpPr>
        <p:spPr>
          <a:xfrm>
            <a:off x="242888" y="2286000"/>
            <a:ext cx="6848058" cy="4572000"/>
          </a:xfrm>
        </p:spPr>
        <p:txBody>
          <a:bodyPr>
            <a:normAutofit lnSpcReduction="10000"/>
          </a:bodyPr>
          <a:lstStyle/>
          <a:p>
            <a:pPr algn="ctr"/>
            <a:r>
              <a:rPr lang="en-RS" sz="2000" dirty="0"/>
              <a:t>U međuvremenu desilo se da sam slučajno pokidao slušalice pa sam bio mnogo nesrećan. Samo smo imali pozdrav, valjda će tata nešto da smisli.</a:t>
            </a:r>
          </a:p>
          <a:p>
            <a:pPr algn="ctr"/>
            <a:r>
              <a:rPr lang="en-RS" sz="2000" dirty="0"/>
              <a:t>Nastavnica nam je umesto poslednjeg časa zakazala čaj u 7, da se kako kaže svi ispričamo. Ja sam napravio kakao </a:t>
            </a:r>
            <a:r>
              <a:rPr lang="en-GB" sz="2000" dirty="0"/>
              <a:t>I</a:t>
            </a:r>
            <a:r>
              <a:rPr lang="en-RS" sz="2000" dirty="0"/>
              <a:t> čekao. Uleteo je tata sa novim kompjuterom </a:t>
            </a:r>
            <a:r>
              <a:rPr lang="en-GB" sz="2000" dirty="0"/>
              <a:t>I</a:t>
            </a:r>
            <a:r>
              <a:rPr lang="en-RS" sz="2000" dirty="0"/>
              <a:t> toliko sam bio srećan da sam zaboravo da ponesem svoju ”kafu”.</a:t>
            </a:r>
          </a:p>
          <a:p>
            <a:pPr algn="ctr"/>
            <a:r>
              <a:rPr lang="en-RS" sz="2000" dirty="0"/>
              <a:t>Mnogo mi je bilo lepo na flauti. Zbližio sam se sa svima </a:t>
            </a:r>
            <a:r>
              <a:rPr lang="en-GB" sz="2000" dirty="0"/>
              <a:t>I</a:t>
            </a:r>
            <a:r>
              <a:rPr lang="en-RS" sz="2000" dirty="0"/>
              <a:t> znam da je nastavnica ponosna. Kaže da je ponosna na sve ali ja znam da je na neke malo manje. Odlučio sam da vežbam puno kako bih mogao da sviram kao onaj čika na zlatnoj flauti.</a:t>
            </a:r>
          </a:p>
          <a:p>
            <a:pPr algn="ctr"/>
            <a:r>
              <a:rPr lang="en-RS" sz="2000" dirty="0"/>
              <a:t>Na sastanku su se svi stideli ali uvek je tako. Nastavnica je pričala </a:t>
            </a:r>
            <a:r>
              <a:rPr lang="en-GB" sz="2000" dirty="0"/>
              <a:t>I</a:t>
            </a:r>
            <a:r>
              <a:rPr lang="en-RS" sz="2000" dirty="0"/>
              <a:t> znam da će da mi nedostaje. A možda je nekad </a:t>
            </a:r>
            <a:r>
              <a:rPr lang="en-GB" sz="2000" dirty="0"/>
              <a:t>I</a:t>
            </a:r>
            <a:r>
              <a:rPr lang="en-RS" sz="2000" dirty="0"/>
              <a:t> pozovem preko raspusta.</a:t>
            </a:r>
          </a:p>
          <a:p>
            <a:pPr algn="ctr"/>
            <a:r>
              <a:rPr lang="en-RS" sz="2000" dirty="0"/>
              <a:t>Ako ne obriše Skajp.</a:t>
            </a:r>
          </a:p>
        </p:txBody>
      </p:sp>
      <p:pic>
        <p:nvPicPr>
          <p:cNvPr id="6" name="Picture 5" descr="A close up of a toy&#10;&#10;Description automatically generated">
            <a:extLst>
              <a:ext uri="{FF2B5EF4-FFF2-40B4-BE49-F238E27FC236}">
                <a16:creationId xmlns:a16="http://schemas.microsoft.com/office/drawing/2014/main" id="{9C045CA1-9BA7-1148-A246-AD386A9EA2B6}"/>
              </a:ext>
            </a:extLst>
          </p:cNvPr>
          <p:cNvPicPr>
            <a:picLocks noChangeAspect="1"/>
          </p:cNvPicPr>
          <p:nvPr/>
        </p:nvPicPr>
        <p:blipFill rotWithShape="1">
          <a:blip r:embed="rId2"/>
          <a:srcRect l="9119" r="23227"/>
          <a:stretch/>
        </p:blipFill>
        <p:spPr>
          <a:xfrm>
            <a:off x="7309379" y="10"/>
            <a:ext cx="4639733" cy="6857990"/>
          </a:xfrm>
          <a:prstGeom prst="rect">
            <a:avLst/>
          </a:prstGeom>
        </p:spPr>
      </p:pic>
      <p:sp>
        <p:nvSpPr>
          <p:cNvPr id="4" name="TextBox 3">
            <a:extLst>
              <a:ext uri="{FF2B5EF4-FFF2-40B4-BE49-F238E27FC236}">
                <a16:creationId xmlns:a16="http://schemas.microsoft.com/office/drawing/2014/main" id="{58E2CFC1-9FEE-5346-83E8-1F86A259FF76}"/>
              </a:ext>
            </a:extLst>
          </p:cNvPr>
          <p:cNvSpPr txBox="1"/>
          <p:nvPr/>
        </p:nvSpPr>
        <p:spPr>
          <a:xfrm>
            <a:off x="8243249" y="6488658"/>
            <a:ext cx="3114892" cy="369332"/>
          </a:xfrm>
          <a:prstGeom prst="rect">
            <a:avLst/>
          </a:prstGeom>
          <a:noFill/>
        </p:spPr>
        <p:txBody>
          <a:bodyPr wrap="none" rtlCol="0">
            <a:spAutoFit/>
          </a:bodyPr>
          <a:lstStyle/>
          <a:p>
            <a:pPr>
              <a:spcAft>
                <a:spcPts val="600"/>
              </a:spcAft>
            </a:pPr>
            <a:r>
              <a:rPr lang="en-GB" dirty="0"/>
              <a:t>M</a:t>
            </a:r>
            <a:r>
              <a:rPr lang="en-RS" dirty="0"/>
              <a:t>ali đak, u muzičkoj školi prvak</a:t>
            </a:r>
          </a:p>
        </p:txBody>
      </p:sp>
    </p:spTree>
    <p:extLst>
      <p:ext uri="{BB962C8B-B14F-4D97-AF65-F5344CB8AC3E}">
        <p14:creationId xmlns:p14="http://schemas.microsoft.com/office/powerpoint/2010/main" val="60752254"/>
      </p:ext>
    </p:extLst>
  </p:cSld>
  <p:clrMapOvr>
    <a:masterClrMapping/>
  </p:clrMapOvr>
  <mc:AlternateContent xmlns:mc="http://schemas.openxmlformats.org/markup-compatibility/2006">
    <mc:Choice xmlns:p14="http://schemas.microsoft.com/office/powerpoint/2010/main" Requires="p14">
      <p:transition spd="slow" p14:dur="900">
        <p14:flythrough hasBounce="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par>
                          <p:cTn id="12" fill="hold">
                            <p:stCondLst>
                              <p:cond delay="2500"/>
                            </p:stCondLst>
                            <p:childTnLst>
                              <p:par>
                                <p:cTn id="13" presetID="6" presetClass="entr" presetSubtype="16"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4500"/>
                            </p:stCondLst>
                            <p:childTnLst>
                              <p:par>
                                <p:cTn id="17" presetID="6"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65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par>
                          <p:cTn id="24" fill="hold">
                            <p:stCondLst>
                              <p:cond delay="8500"/>
                            </p:stCondLst>
                            <p:childTnLst>
                              <p:par>
                                <p:cTn id="25" presetID="6" presetClass="entr" presetSubtype="16"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par>
                          <p:cTn id="28" fill="hold">
                            <p:stCondLst>
                              <p:cond delay="10500"/>
                            </p:stCondLst>
                            <p:childTnLst>
                              <p:par>
                                <p:cTn id="29" presetID="32" presetClass="emph" presetSubtype="0" fill="hold" nodeType="after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indoor, table, young&#10;&#10;Description automatically generated">
            <a:extLst>
              <a:ext uri="{FF2B5EF4-FFF2-40B4-BE49-F238E27FC236}">
                <a16:creationId xmlns:a16="http://schemas.microsoft.com/office/drawing/2014/main" id="{6E155D12-7EF2-7D46-B4BC-73F73837E162}"/>
              </a:ext>
            </a:extLst>
          </p:cNvPr>
          <p:cNvPicPr>
            <a:picLocks noChangeAspect="1"/>
          </p:cNvPicPr>
          <p:nvPr/>
        </p:nvPicPr>
        <p:blipFill rotWithShape="1">
          <a:blip r:embed="rId2">
            <a:alphaModFix amt="45000"/>
            <a:extLst>
              <a:ext uri="{BEBA8EAE-BF5A-486C-A8C5-ECC9F3942E4B}">
                <a14:imgProps xmlns:a14="http://schemas.microsoft.com/office/drawing/2010/main">
                  <a14:imgLayer r:embed="rId3">
                    <a14:imgEffect>
                      <a14:sharpenSoften amount="-23000"/>
                    </a14:imgEffect>
                  </a14:imgLayer>
                </a14:imgProps>
              </a:ext>
            </a:extLst>
          </a:blip>
          <a:srcRect l="13355" r="-1" b="-1"/>
          <a:stretch/>
        </p:blipFill>
        <p:spPr>
          <a:xfrm>
            <a:off x="20" y="-1"/>
            <a:ext cx="12188932" cy="6858000"/>
          </a:xfrm>
          <a:prstGeom prst="rect">
            <a:avLst/>
          </a:prstGeom>
        </p:spPr>
      </p:pic>
      <p:sp>
        <p:nvSpPr>
          <p:cNvPr id="2" name="Title 1">
            <a:extLst>
              <a:ext uri="{FF2B5EF4-FFF2-40B4-BE49-F238E27FC236}">
                <a16:creationId xmlns:a16="http://schemas.microsoft.com/office/drawing/2014/main" id="{09D61273-B17E-4146-ADC0-856B90A1C737}"/>
              </a:ext>
            </a:extLst>
          </p:cNvPr>
          <p:cNvSpPr>
            <a:spLocks noGrp="1"/>
          </p:cNvSpPr>
          <p:nvPr>
            <p:ph type="title"/>
          </p:nvPr>
        </p:nvSpPr>
        <p:spPr>
          <a:xfrm>
            <a:off x="100019" y="643467"/>
            <a:ext cx="7708122" cy="5571066"/>
          </a:xfrm>
        </p:spPr>
        <p:txBody>
          <a:bodyPr vert="horz" lIns="91440" tIns="45720" rIns="91440" bIns="45720" rtlCol="0" anchor="ctr">
            <a:normAutofit/>
          </a:bodyPr>
          <a:lstStyle/>
          <a:p>
            <a:pPr algn="r"/>
            <a:r>
              <a:rPr lang="en-US" sz="5400" kern="1200" cap="all" spc="200" baseline="0" dirty="0" err="1">
                <a:solidFill>
                  <a:schemeClr val="tx1"/>
                </a:solidFill>
                <a:latin typeface="+mj-lt"/>
                <a:ea typeface="+mj-ea"/>
                <a:cs typeface="+mj-cs"/>
              </a:rPr>
              <a:t>Čitav</a:t>
            </a:r>
            <a:r>
              <a:rPr lang="en-US" sz="5400" kern="1200" cap="all" spc="200" baseline="0" dirty="0">
                <a:solidFill>
                  <a:schemeClr val="tx1"/>
                </a:solidFill>
                <a:latin typeface="+mj-lt"/>
                <a:ea typeface="+mj-ea"/>
                <a:cs typeface="+mj-cs"/>
              </a:rPr>
              <a:t> </a:t>
            </a:r>
            <a:r>
              <a:rPr lang="en-US" sz="5400" kern="1200" cap="all" spc="200" baseline="0" dirty="0" err="1">
                <a:solidFill>
                  <a:schemeClr val="tx1"/>
                </a:solidFill>
                <a:latin typeface="+mj-lt"/>
                <a:ea typeface="+mj-ea"/>
                <a:cs typeface="+mj-cs"/>
              </a:rPr>
              <a:t>tekst</a:t>
            </a:r>
            <a:r>
              <a:rPr lang="en-US" sz="5400" kern="1200" cap="all" spc="200" baseline="0" dirty="0">
                <a:solidFill>
                  <a:schemeClr val="tx1"/>
                </a:solidFill>
                <a:latin typeface="+mj-lt"/>
                <a:ea typeface="+mj-ea"/>
                <a:cs typeface="+mj-cs"/>
              </a:rPr>
              <a:t> </a:t>
            </a:r>
            <a:r>
              <a:rPr lang="en-US" sz="5400" kern="1200" cap="all" spc="200" baseline="0" dirty="0" err="1">
                <a:solidFill>
                  <a:schemeClr val="tx1"/>
                </a:solidFill>
                <a:latin typeface="+mj-lt"/>
                <a:ea typeface="+mj-ea"/>
                <a:cs typeface="+mj-cs"/>
              </a:rPr>
              <a:t>napisan</a:t>
            </a:r>
            <a:r>
              <a:rPr lang="en-US" sz="5400" kern="1200" cap="all" spc="200" baseline="0" dirty="0">
                <a:solidFill>
                  <a:schemeClr val="tx1"/>
                </a:solidFill>
                <a:latin typeface="+mj-lt"/>
                <a:ea typeface="+mj-ea"/>
                <a:cs typeface="+mj-cs"/>
              </a:rPr>
              <a:t> je </a:t>
            </a:r>
            <a:r>
              <a:rPr lang="en-US" sz="5400" kern="1200" cap="all" spc="200" baseline="0" dirty="0" err="1">
                <a:solidFill>
                  <a:schemeClr val="tx1"/>
                </a:solidFill>
                <a:latin typeface="+mj-lt"/>
                <a:ea typeface="+mj-ea"/>
                <a:cs typeface="+mj-cs"/>
              </a:rPr>
              <a:t>iz</a:t>
            </a:r>
            <a:r>
              <a:rPr lang="en-US" sz="5400" kern="1200" cap="all" spc="200" baseline="0" dirty="0">
                <a:solidFill>
                  <a:schemeClr val="tx1"/>
                </a:solidFill>
                <a:latin typeface="+mj-lt"/>
                <a:ea typeface="+mj-ea"/>
                <a:cs typeface="+mj-cs"/>
              </a:rPr>
              <a:t> </a:t>
            </a:r>
            <a:r>
              <a:rPr lang="en-US" sz="5400" spc="200" dirty="0" err="1">
                <a:solidFill>
                  <a:schemeClr val="tx1"/>
                </a:solidFill>
              </a:rPr>
              <a:t>učeničke</a:t>
            </a:r>
            <a:r>
              <a:rPr lang="en-US" sz="5400" spc="200" dirty="0">
                <a:solidFill>
                  <a:schemeClr val="tx1"/>
                </a:solidFill>
              </a:rPr>
              <a:t>*, </a:t>
            </a:r>
            <a:r>
              <a:rPr lang="en-US" sz="5400" spc="200" dirty="0" err="1">
                <a:solidFill>
                  <a:schemeClr val="tx1"/>
                </a:solidFill>
              </a:rPr>
              <a:t>perspektive</a:t>
            </a:r>
            <a:r>
              <a:rPr lang="en-US" sz="5400" spc="200" dirty="0">
                <a:solidFill>
                  <a:schemeClr val="tx1"/>
                </a:solidFill>
              </a:rPr>
              <a:t> </a:t>
            </a:r>
            <a:r>
              <a:rPr lang="en-US" sz="5400" kern="1200" cap="all" spc="200" baseline="0" dirty="0" err="1">
                <a:solidFill>
                  <a:schemeClr val="tx1"/>
                </a:solidFill>
                <a:latin typeface="+mj-lt"/>
                <a:ea typeface="+mj-ea"/>
                <a:cs typeface="+mj-cs"/>
              </a:rPr>
              <a:t>radi</a:t>
            </a:r>
            <a:r>
              <a:rPr lang="en-US" sz="5400" kern="1200" cap="all" spc="200" baseline="0" dirty="0">
                <a:solidFill>
                  <a:schemeClr val="tx1"/>
                </a:solidFill>
                <a:latin typeface="+mj-lt"/>
                <a:ea typeface="+mj-ea"/>
                <a:cs typeface="+mj-cs"/>
              </a:rPr>
              <a:t> </a:t>
            </a:r>
            <a:r>
              <a:rPr lang="en-US" sz="5400" kern="1200" cap="all" spc="200" baseline="0" dirty="0" err="1">
                <a:solidFill>
                  <a:schemeClr val="tx1"/>
                </a:solidFill>
                <a:latin typeface="+mj-lt"/>
                <a:ea typeface="+mj-ea"/>
                <a:cs typeface="+mj-cs"/>
              </a:rPr>
              <a:t>stvaranja</a:t>
            </a:r>
            <a:r>
              <a:rPr lang="en-US" sz="5400" kern="1200" cap="all" spc="200" baseline="0" dirty="0">
                <a:solidFill>
                  <a:schemeClr val="tx1"/>
                </a:solidFill>
                <a:latin typeface="+mj-lt"/>
                <a:ea typeface="+mj-ea"/>
                <a:cs typeface="+mj-cs"/>
              </a:rPr>
              <a:t> </a:t>
            </a:r>
            <a:r>
              <a:rPr lang="en-US" sz="5400" spc="200" dirty="0" err="1">
                <a:solidFill>
                  <a:schemeClr val="tx1"/>
                </a:solidFill>
              </a:rPr>
              <a:t>kompletnije</a:t>
            </a:r>
            <a:r>
              <a:rPr lang="en-US" sz="5400" kern="1200" cap="all" spc="200" baseline="0" dirty="0">
                <a:solidFill>
                  <a:schemeClr val="tx1"/>
                </a:solidFill>
                <a:latin typeface="+mj-lt"/>
                <a:ea typeface="+mj-ea"/>
                <a:cs typeface="+mj-cs"/>
              </a:rPr>
              <a:t> </a:t>
            </a:r>
            <a:r>
              <a:rPr lang="en-US" sz="5400" kern="1200" cap="all" spc="200" baseline="0" dirty="0" err="1">
                <a:solidFill>
                  <a:schemeClr val="tx1"/>
                </a:solidFill>
                <a:latin typeface="+mj-lt"/>
                <a:ea typeface="+mj-ea"/>
                <a:cs typeface="+mj-cs"/>
              </a:rPr>
              <a:t>slike</a:t>
            </a:r>
            <a:r>
              <a:rPr lang="en-US" sz="5400" kern="1200" cap="all" spc="200" baseline="0" dirty="0">
                <a:solidFill>
                  <a:schemeClr val="tx1"/>
                </a:solidFill>
                <a:latin typeface="+mj-lt"/>
                <a:ea typeface="+mj-ea"/>
                <a:cs typeface="+mj-cs"/>
              </a:rPr>
              <a:t> </a:t>
            </a:r>
            <a:r>
              <a:rPr lang="en-US" sz="5400" kern="1200" cap="all" spc="200" baseline="0" dirty="0" err="1">
                <a:solidFill>
                  <a:schemeClr val="tx1"/>
                </a:solidFill>
                <a:latin typeface="+mj-lt"/>
                <a:ea typeface="+mj-ea"/>
                <a:cs typeface="+mj-cs"/>
              </a:rPr>
              <a:t>čitavog</a:t>
            </a:r>
            <a:r>
              <a:rPr lang="en-US" sz="5400" kern="1200" cap="all" spc="200" baseline="0" dirty="0">
                <a:solidFill>
                  <a:schemeClr val="tx1"/>
                </a:solidFill>
                <a:latin typeface="+mj-lt"/>
                <a:ea typeface="+mj-ea"/>
                <a:cs typeface="+mj-cs"/>
              </a:rPr>
              <a:t> </a:t>
            </a:r>
            <a:r>
              <a:rPr lang="en-US" sz="5400" kern="1200" cap="all" spc="200" baseline="0" dirty="0" err="1">
                <a:solidFill>
                  <a:schemeClr val="tx1"/>
                </a:solidFill>
                <a:latin typeface="+mj-lt"/>
                <a:ea typeface="+mj-ea"/>
                <a:cs typeface="+mj-cs"/>
              </a:rPr>
              <a:t>procesa</a:t>
            </a:r>
            <a:endParaRPr lang="en-US" sz="5400" kern="1200" cap="all" spc="200" baseline="0" dirty="0">
              <a:solidFill>
                <a:schemeClr val="tx1"/>
              </a:solidFill>
              <a:latin typeface="+mj-lt"/>
              <a:ea typeface="+mj-ea"/>
              <a:cs typeface="+mj-cs"/>
            </a:endParaRPr>
          </a:p>
        </p:txBody>
      </p:sp>
      <p:sp>
        <p:nvSpPr>
          <p:cNvPr id="14" name="Content Placeholder 13">
            <a:extLst>
              <a:ext uri="{FF2B5EF4-FFF2-40B4-BE49-F238E27FC236}">
                <a16:creationId xmlns:a16="http://schemas.microsoft.com/office/drawing/2014/main" id="{D7FF9775-5CE7-4220-B4C9-8DA60E989FE4}"/>
              </a:ext>
            </a:extLst>
          </p:cNvPr>
          <p:cNvSpPr>
            <a:spLocks noGrp="1"/>
          </p:cNvSpPr>
          <p:nvPr>
            <p:ph idx="1"/>
          </p:nvPr>
        </p:nvSpPr>
        <p:spPr>
          <a:xfrm>
            <a:off x="8451608" y="643467"/>
            <a:ext cx="3096926" cy="5571066"/>
          </a:xfrm>
        </p:spPr>
        <p:txBody>
          <a:bodyPr vert="horz" lIns="91440" tIns="45720" rIns="91440" bIns="45720" rtlCol="0" anchor="ctr">
            <a:normAutofit/>
          </a:bodyPr>
          <a:lstStyle/>
          <a:p>
            <a:pPr marL="0" indent="0">
              <a:lnSpc>
                <a:spcPct val="100000"/>
              </a:lnSpc>
              <a:spcBef>
                <a:spcPts val="0"/>
              </a:spcBef>
              <a:buNone/>
            </a:pPr>
            <a:r>
              <a:rPr lang="en-US" sz="2000" dirty="0"/>
              <a:t>*</a:t>
            </a:r>
            <a:r>
              <a:rPr lang="en-US" sz="2000" dirty="0" err="1"/>
              <a:t>Navodnici</a:t>
            </a:r>
            <a:r>
              <a:rPr lang="en-US" sz="2000" dirty="0"/>
              <a:t> </a:t>
            </a:r>
            <a:r>
              <a:rPr lang="en-US" sz="2000" dirty="0" err="1"/>
              <a:t>neće</a:t>
            </a:r>
            <a:r>
              <a:rPr lang="en-US" sz="2000" dirty="0"/>
              <a:t> </a:t>
            </a:r>
            <a:r>
              <a:rPr lang="en-US" sz="2000" dirty="0" err="1"/>
              <a:t>biti</a:t>
            </a:r>
            <a:r>
              <a:rPr lang="en-US" sz="2000" dirty="0"/>
              <a:t> </a:t>
            </a:r>
            <a:r>
              <a:rPr lang="en-US" sz="2000" dirty="0" err="1"/>
              <a:t>unošeni</a:t>
            </a:r>
            <a:r>
              <a:rPr lang="en-US" sz="2000" dirty="0"/>
              <a:t>, </a:t>
            </a:r>
            <a:r>
              <a:rPr lang="en-US" sz="2000" dirty="0" err="1"/>
              <a:t>pošto</a:t>
            </a:r>
            <a:r>
              <a:rPr lang="en-US" sz="2000" dirty="0"/>
              <a:t> je </a:t>
            </a:r>
            <a:r>
              <a:rPr lang="en-US" sz="2000" dirty="0" err="1"/>
              <a:t>ceo</a:t>
            </a:r>
            <a:r>
              <a:rPr lang="en-US" sz="2000" dirty="0"/>
              <a:t> </a:t>
            </a:r>
            <a:r>
              <a:rPr lang="en-US" sz="2000" dirty="0" err="1"/>
              <a:t>tekst</a:t>
            </a:r>
            <a:r>
              <a:rPr lang="en-US" sz="2000" dirty="0"/>
              <a:t> </a:t>
            </a:r>
            <a:r>
              <a:rPr lang="en-US" sz="2000" dirty="0" err="1"/>
              <a:t>pisan</a:t>
            </a:r>
            <a:r>
              <a:rPr lang="en-US" sz="2000" dirty="0"/>
              <a:t> u </a:t>
            </a:r>
            <a:r>
              <a:rPr lang="en-US" sz="2000" dirty="0" err="1"/>
              <a:t>ime</a:t>
            </a:r>
            <a:r>
              <a:rPr lang="en-US" sz="2000" dirty="0"/>
              <a:t> </a:t>
            </a:r>
            <a:r>
              <a:rPr lang="en-US" sz="2000" dirty="0" err="1"/>
              <a:t>drugog</a:t>
            </a:r>
            <a:r>
              <a:rPr lang="en-US" sz="2000" dirty="0"/>
              <a:t> </a:t>
            </a:r>
            <a:r>
              <a:rPr lang="en-US" sz="2000" dirty="0" err="1"/>
              <a:t>lica</a:t>
            </a:r>
            <a:endParaRPr lang="en-US" sz="2000" dirty="0"/>
          </a:p>
        </p:txBody>
      </p:sp>
      <p:cxnSp>
        <p:nvCxnSpPr>
          <p:cNvPr id="38" name="Straight Connector 37">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744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newsflash/>
      </p:transition>
    </mc:Choice>
    <mc:Fallback>
      <p:transition spd="slow">
        <p:newsfla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1000"/>
                                        <p:tgtEl>
                                          <p:spTgt spid="14">
                                            <p:txEl>
                                              <p:pRg st="0" end="0"/>
                                            </p:txEl>
                                          </p:spTgt>
                                        </p:tgtEl>
                                      </p:cBhvr>
                                    </p:animEffect>
                                    <p:anim calcmode="lin" valueType="num">
                                      <p:cBhvr>
                                        <p:cTn id="1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0C3D-53BA-EB4F-9475-FD2BC90CABF6}"/>
              </a:ext>
            </a:extLst>
          </p:cNvPr>
          <p:cNvSpPr>
            <a:spLocks noGrp="1"/>
          </p:cNvSpPr>
          <p:nvPr>
            <p:ph type="title"/>
          </p:nvPr>
        </p:nvSpPr>
        <p:spPr>
          <a:xfrm>
            <a:off x="1024128" y="585216"/>
            <a:ext cx="6066818" cy="1499616"/>
          </a:xfrm>
        </p:spPr>
        <p:txBody>
          <a:bodyPr>
            <a:normAutofit/>
          </a:bodyPr>
          <a:lstStyle/>
          <a:p>
            <a:r>
              <a:rPr lang="sr-Latn-RS" dirty="0"/>
              <a:t>Početak bajke</a:t>
            </a:r>
            <a:endParaRPr lang="en-RS" dirty="0"/>
          </a:p>
        </p:txBody>
      </p:sp>
      <p:sp>
        <p:nvSpPr>
          <p:cNvPr id="3" name="Content Placeholder 2">
            <a:extLst>
              <a:ext uri="{FF2B5EF4-FFF2-40B4-BE49-F238E27FC236}">
                <a16:creationId xmlns:a16="http://schemas.microsoft.com/office/drawing/2014/main" id="{78EF29CE-65EB-FC41-A5AF-A4F40D70ED7D}"/>
              </a:ext>
            </a:extLst>
          </p:cNvPr>
          <p:cNvSpPr>
            <a:spLocks noGrp="1"/>
          </p:cNvSpPr>
          <p:nvPr>
            <p:ph idx="1"/>
          </p:nvPr>
        </p:nvSpPr>
        <p:spPr>
          <a:xfrm>
            <a:off x="325721" y="1915885"/>
            <a:ext cx="6995885" cy="4669246"/>
          </a:xfrm>
        </p:spPr>
        <p:txBody>
          <a:bodyPr>
            <a:normAutofit/>
          </a:bodyPr>
          <a:lstStyle/>
          <a:p>
            <a:pPr algn="just"/>
            <a:r>
              <a:rPr lang="en-RS" sz="1600" dirty="0"/>
              <a:t>Jednoga dana, sve ono što je bilo zabranjeno postalo je obavezno, a sve što smo do tada radili na “mora se” počelo je da nam nedostaje. Svet se okrenuo naopačke. Učiteljica je postala mail iz kompjutera a njen glasnik su bile nastavnice na televiziji. Kao na ”Dnevniku”. Pomalo se činilo da se osećamo starije, dok gledamo “Dnevnik”. Na televiziji. Do sada zabranjenoj. </a:t>
            </a:r>
          </a:p>
          <a:p>
            <a:pPr algn="just"/>
            <a:r>
              <a:rPr lang="en-RS" sz="1600" dirty="0"/>
              <a:t>Zapravo, ne zabranjenoj nego “samo kratko pa na učenje. Ili prvo sve nauči, pa može deset minuta.” A škola..</a:t>
            </a:r>
          </a:p>
          <a:p>
            <a:pPr algn="just"/>
            <a:r>
              <a:rPr lang="en-RS" sz="1600" dirty="0"/>
              <a:t>Škola je počela da nam toliko fali da smo dobijali čak </a:t>
            </a:r>
            <a:r>
              <a:rPr lang="en-GB" sz="1600" dirty="0"/>
              <a:t>I</a:t>
            </a:r>
            <a:r>
              <a:rPr lang="en-RS" sz="1600" dirty="0"/>
              <a:t> slabije ocene da bi ih popravljali u školi. Našoj pravoj školi, poznatog mirisa</a:t>
            </a:r>
            <a:r>
              <a:rPr lang="sr-Latn-RS" sz="1600" dirty="0"/>
              <a:t>, </a:t>
            </a:r>
            <a:r>
              <a:rPr lang="en-RS" sz="1600" dirty="0"/>
              <a:t>zvona </a:t>
            </a:r>
            <a:r>
              <a:rPr lang="en-GB" sz="1600" dirty="0"/>
              <a:t>I</a:t>
            </a:r>
            <a:r>
              <a:rPr lang="en-RS" sz="1600" dirty="0"/>
              <a:t> škripe stolica. </a:t>
            </a:r>
          </a:p>
          <a:p>
            <a:pPr algn="just"/>
            <a:r>
              <a:rPr lang="en-RS" sz="1600" dirty="0"/>
              <a:t>Roditelji kod kuće. Brat </a:t>
            </a:r>
            <a:r>
              <a:rPr lang="en-GB" sz="1600" dirty="0"/>
              <a:t>I</a:t>
            </a:r>
            <a:r>
              <a:rPr lang="en-RS" sz="1600" dirty="0"/>
              <a:t> sestra isto moraju da gledaju TV. Pas je odneo daljinski. Počinje čas. Mene bole oči. “Prati nastavu!” …</a:t>
            </a:r>
          </a:p>
          <a:p>
            <a:pPr algn="just"/>
            <a:r>
              <a:rPr lang="en-RS" sz="1600" dirty="0"/>
              <a:t>A onda sam čuo neki novi zvuk. ”Evo ti, imaš čas flaute…”</a:t>
            </a:r>
          </a:p>
          <a:p>
            <a:pPr algn="just"/>
            <a:r>
              <a:rPr lang="en-RS" sz="1600" dirty="0"/>
              <a:t>MOJA NASTAVNICA! Konačno poznato oko. N</a:t>
            </a:r>
            <a:r>
              <a:rPr lang="en-GB" sz="1600" dirty="0"/>
              <a:t>j</a:t>
            </a:r>
            <a:r>
              <a:rPr lang="en-RS" sz="1600" dirty="0"/>
              <a:t>en osmeh </a:t>
            </a:r>
            <a:r>
              <a:rPr lang="en-GB" sz="1600" dirty="0"/>
              <a:t>I</a:t>
            </a:r>
            <a:r>
              <a:rPr lang="en-RS" sz="1600" dirty="0"/>
              <a:t> pogled. Pozdrav preko kamere pomalo nevešt ali ipak naš. Potpuno sam se očarao </a:t>
            </a:r>
            <a:r>
              <a:rPr lang="en-GB" sz="1600" dirty="0"/>
              <a:t>I</a:t>
            </a:r>
            <a:r>
              <a:rPr lang="en-RS" sz="1600" dirty="0"/>
              <a:t> tu je počela magija…</a:t>
            </a:r>
          </a:p>
        </p:txBody>
      </p:sp>
      <p:pic>
        <p:nvPicPr>
          <p:cNvPr id="6" name="Picture 5" descr="A picture containing clock&#10;&#10;Description automatically generated">
            <a:extLst>
              <a:ext uri="{FF2B5EF4-FFF2-40B4-BE49-F238E27FC236}">
                <a16:creationId xmlns:a16="http://schemas.microsoft.com/office/drawing/2014/main" id="{13FCCC69-FB2A-CB4D-9FC5-A58DC364C372}"/>
              </a:ext>
            </a:extLst>
          </p:cNvPr>
          <p:cNvPicPr>
            <a:picLocks noChangeAspect="1"/>
          </p:cNvPicPr>
          <p:nvPr/>
        </p:nvPicPr>
        <p:blipFill rotWithShape="1">
          <a:blip r:embed="rId2"/>
          <a:srcRect l="31514" r="23496"/>
          <a:stretch/>
        </p:blipFill>
        <p:spPr>
          <a:xfrm>
            <a:off x="7552266" y="10"/>
            <a:ext cx="4639733" cy="6857990"/>
          </a:xfrm>
          <a:prstGeom prst="rect">
            <a:avLst/>
          </a:prstGeom>
        </p:spPr>
      </p:pic>
    </p:spTree>
    <p:extLst>
      <p:ext uri="{BB962C8B-B14F-4D97-AF65-F5344CB8AC3E}">
        <p14:creationId xmlns:p14="http://schemas.microsoft.com/office/powerpoint/2010/main" val="13233762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112D5-6E50-BF48-B454-8210ECDA7695}"/>
              </a:ext>
            </a:extLst>
          </p:cNvPr>
          <p:cNvSpPr>
            <a:spLocks noGrp="1"/>
          </p:cNvSpPr>
          <p:nvPr>
            <p:ph type="title"/>
          </p:nvPr>
        </p:nvSpPr>
        <p:spPr>
          <a:xfrm>
            <a:off x="1024128" y="585216"/>
            <a:ext cx="6066818" cy="1499616"/>
          </a:xfrm>
        </p:spPr>
        <p:txBody>
          <a:bodyPr>
            <a:normAutofit/>
          </a:bodyPr>
          <a:lstStyle/>
          <a:p>
            <a:r>
              <a:rPr lang="en-GB" dirty="0" err="1"/>
              <a:t>Usputne</a:t>
            </a:r>
            <a:r>
              <a:rPr lang="en-GB" dirty="0"/>
              <a:t> </a:t>
            </a:r>
            <a:r>
              <a:rPr lang="en-GB" dirty="0" err="1"/>
              <a:t>radosti</a:t>
            </a:r>
            <a:endParaRPr lang="en-RS" dirty="0"/>
          </a:p>
        </p:txBody>
      </p:sp>
      <p:sp>
        <p:nvSpPr>
          <p:cNvPr id="3" name="Content Placeholder 2">
            <a:extLst>
              <a:ext uri="{FF2B5EF4-FFF2-40B4-BE49-F238E27FC236}">
                <a16:creationId xmlns:a16="http://schemas.microsoft.com/office/drawing/2014/main" id="{F5C2A092-9141-7345-B5D8-D4BAFF30569B}"/>
              </a:ext>
            </a:extLst>
          </p:cNvPr>
          <p:cNvSpPr>
            <a:spLocks noGrp="1"/>
          </p:cNvSpPr>
          <p:nvPr>
            <p:ph idx="1"/>
          </p:nvPr>
        </p:nvSpPr>
        <p:spPr>
          <a:xfrm>
            <a:off x="18181" y="1820218"/>
            <a:ext cx="7534085" cy="5037772"/>
          </a:xfrm>
        </p:spPr>
        <p:txBody>
          <a:bodyPr>
            <a:normAutofit/>
          </a:bodyPr>
          <a:lstStyle/>
          <a:p>
            <a:pPr algn="ctr"/>
            <a:r>
              <a:rPr lang="en-RS" sz="2000" dirty="0"/>
              <a:t>I onda je počelo. Radovao sam se svakom času. Dok sviram </a:t>
            </a:r>
            <a:r>
              <a:rPr lang="en-GB" sz="2000" dirty="0"/>
              <a:t>I</a:t>
            </a:r>
            <a:r>
              <a:rPr lang="en-RS" sz="2000" dirty="0"/>
              <a:t> pokušavam da se skoncentrišem na desni mali prst dok mi je flauta </a:t>
            </a:r>
            <a:r>
              <a:rPr lang="en-GB" sz="2000" dirty="0"/>
              <a:t>I</a:t>
            </a:r>
            <a:r>
              <a:rPr lang="en-RS" sz="2000" dirty="0"/>
              <a:t> dalje prevelika </a:t>
            </a:r>
            <a:r>
              <a:rPr lang="en-GB" sz="2000" dirty="0"/>
              <a:t>I</a:t>
            </a:r>
            <a:r>
              <a:rPr lang="en-RS" sz="2000" dirty="0"/>
              <a:t> preteška, ja mogu da namirišim školu. Moju zaključanu školu </a:t>
            </a:r>
            <a:r>
              <a:rPr lang="en-GB" sz="2000" dirty="0"/>
              <a:t>I</a:t>
            </a:r>
            <a:r>
              <a:rPr lang="en-RS" sz="2000" dirty="0"/>
              <a:t> moje drugare </a:t>
            </a:r>
            <a:r>
              <a:rPr lang="en-GB" sz="2000" dirty="0"/>
              <a:t>I</a:t>
            </a:r>
            <a:r>
              <a:rPr lang="en-RS" sz="2000" dirty="0"/>
              <a:t> jurnjave po hodnicima. Tetkice koje nas teraju napolje sa blatnjavim čizmama. “Pazi levu ruku…”</a:t>
            </a:r>
          </a:p>
          <a:p>
            <a:pPr algn="ctr"/>
            <a:r>
              <a:rPr lang="en-RS" sz="2000" dirty="0"/>
              <a:t>Nije mi bilo lako. Ali ona me je svaki put svojim osmehom vraćala u poznato, ohrabrivala me kad hoću da odustanem </a:t>
            </a:r>
            <a:r>
              <a:rPr lang="en-GB" sz="2000" dirty="0"/>
              <a:t>I</a:t>
            </a:r>
            <a:r>
              <a:rPr lang="en-RS" sz="2000" dirty="0"/>
              <a:t> nijednom nije zaboravila pozdrav.</a:t>
            </a:r>
          </a:p>
          <a:p>
            <a:pPr algn="ctr"/>
            <a:r>
              <a:rPr lang="en-RS" sz="2000" dirty="0"/>
              <a:t>Tata je budžio slušalice, nadam se da ću jednog dana imati svoj laptop. Ali da ne bude za ovu potrebu. </a:t>
            </a:r>
          </a:p>
          <a:p>
            <a:pPr algn="ctr"/>
            <a:r>
              <a:rPr lang="en-RS" sz="2000" dirty="0"/>
              <a:t>Prvi moj nastup bio je online. Mama mi je pomogla da se konektujem na Zoom, neku aplikaciju na kojoj iskaču odjednom svi stariji đaci flaute, pa </a:t>
            </a:r>
            <a:r>
              <a:rPr lang="en-GB" sz="2000" dirty="0"/>
              <a:t>I</a:t>
            </a:r>
            <a:r>
              <a:rPr lang="en-RS" sz="2000" dirty="0"/>
              <a:t> ona devojčica koja ove godine završava… čak smo se </a:t>
            </a:r>
            <a:r>
              <a:rPr lang="en-GB" sz="2000" dirty="0"/>
              <a:t>I</a:t>
            </a:r>
            <a:r>
              <a:rPr lang="en-RS" sz="2000" dirty="0"/>
              <a:t> sliali. Dobio sam peticu iako sam imao tremu… Čudnu tremu,  tremu na daljinu. Ili tremu od daljine…</a:t>
            </a:r>
          </a:p>
        </p:txBody>
      </p:sp>
      <p:pic>
        <p:nvPicPr>
          <p:cNvPr id="5" name="Picture 4" descr="A person in a blue shirt&#10;&#10;Description automatically generated">
            <a:extLst>
              <a:ext uri="{FF2B5EF4-FFF2-40B4-BE49-F238E27FC236}">
                <a16:creationId xmlns:a16="http://schemas.microsoft.com/office/drawing/2014/main" id="{CBFE26A8-492C-FD46-AD60-688A3E9DB59D}"/>
              </a:ext>
            </a:extLst>
          </p:cNvPr>
          <p:cNvPicPr>
            <a:picLocks noChangeAspect="1"/>
          </p:cNvPicPr>
          <p:nvPr/>
        </p:nvPicPr>
        <p:blipFill rotWithShape="1">
          <a:blip r:embed="rId2"/>
          <a:srcRect l="4712"/>
          <a:stretch/>
        </p:blipFill>
        <p:spPr>
          <a:xfrm>
            <a:off x="7552266" y="10"/>
            <a:ext cx="4639733" cy="6857990"/>
          </a:xfrm>
          <a:prstGeom prst="rect">
            <a:avLst/>
          </a:prstGeom>
        </p:spPr>
      </p:pic>
    </p:spTree>
    <p:extLst>
      <p:ext uri="{BB962C8B-B14F-4D97-AF65-F5344CB8AC3E}">
        <p14:creationId xmlns:p14="http://schemas.microsoft.com/office/powerpoint/2010/main" val="32348978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D3392-BD67-2F47-93A4-DE7CFB37CA7D}"/>
              </a:ext>
            </a:extLst>
          </p:cNvPr>
          <p:cNvSpPr>
            <a:spLocks noGrp="1"/>
          </p:cNvSpPr>
          <p:nvPr>
            <p:ph type="title"/>
          </p:nvPr>
        </p:nvSpPr>
        <p:spPr>
          <a:xfrm>
            <a:off x="1024128" y="585216"/>
            <a:ext cx="3133581" cy="1499616"/>
          </a:xfrm>
        </p:spPr>
        <p:txBody>
          <a:bodyPr>
            <a:normAutofit/>
          </a:bodyPr>
          <a:lstStyle/>
          <a:p>
            <a:pPr algn="ctr"/>
            <a:r>
              <a:rPr lang="en-RS" sz="4000" dirty="0"/>
              <a:t>SLIKA sa javnog časa skala</a:t>
            </a:r>
          </a:p>
        </p:txBody>
      </p:sp>
      <p:sp>
        <p:nvSpPr>
          <p:cNvPr id="9" name="Content Placeholder 8">
            <a:extLst>
              <a:ext uri="{FF2B5EF4-FFF2-40B4-BE49-F238E27FC236}">
                <a16:creationId xmlns:a16="http://schemas.microsoft.com/office/drawing/2014/main" id="{9B6ECA21-ACCA-4A84-A0FC-6FB5E76837BF}"/>
              </a:ext>
            </a:extLst>
          </p:cNvPr>
          <p:cNvSpPr>
            <a:spLocks noGrp="1"/>
          </p:cNvSpPr>
          <p:nvPr>
            <p:ph idx="1"/>
          </p:nvPr>
        </p:nvSpPr>
        <p:spPr>
          <a:xfrm>
            <a:off x="1024128" y="2286000"/>
            <a:ext cx="3133580" cy="3931920"/>
          </a:xfrm>
        </p:spPr>
        <p:txBody>
          <a:bodyPr>
            <a:normAutofit/>
          </a:bodyPr>
          <a:lstStyle/>
          <a:p>
            <a:pPr algn="ctr"/>
            <a:r>
              <a:rPr lang="en-US" sz="1600" dirty="0" err="1"/>
              <a:t>Nisam</a:t>
            </a:r>
            <a:r>
              <a:rPr lang="en-US" sz="1600" dirty="0"/>
              <a:t> </a:t>
            </a:r>
            <a:r>
              <a:rPr lang="en-US" sz="1600" dirty="0" err="1"/>
              <a:t>rekao</a:t>
            </a:r>
            <a:r>
              <a:rPr lang="en-US" sz="1600" dirty="0"/>
              <a:t> da </a:t>
            </a:r>
            <a:r>
              <a:rPr lang="en-US" sz="1600" dirty="0" err="1"/>
              <a:t>nikako</a:t>
            </a:r>
            <a:r>
              <a:rPr lang="en-US" sz="1600" dirty="0"/>
              <a:t> ne </a:t>
            </a:r>
            <a:r>
              <a:rPr lang="en-US" sz="1600" dirty="0" err="1"/>
              <a:t>volim</a:t>
            </a:r>
            <a:r>
              <a:rPr lang="en-US" sz="1600" dirty="0"/>
              <a:t> </a:t>
            </a:r>
            <a:r>
              <a:rPr lang="en-US" sz="1600" dirty="0" err="1"/>
              <a:t>tu</a:t>
            </a:r>
            <a:r>
              <a:rPr lang="en-US" sz="1600" dirty="0"/>
              <a:t> </a:t>
            </a:r>
            <a:r>
              <a:rPr lang="en-US" sz="1600" dirty="0" err="1"/>
              <a:t>skalu</a:t>
            </a:r>
            <a:r>
              <a:rPr lang="en-US" sz="1600" dirty="0"/>
              <a:t>. </a:t>
            </a:r>
            <a:r>
              <a:rPr lang="en-US" sz="1600" dirty="0" err="1"/>
              <a:t>Nikad</a:t>
            </a:r>
            <a:r>
              <a:rPr lang="en-US" sz="1600" dirty="0"/>
              <a:t> je </a:t>
            </a:r>
            <a:r>
              <a:rPr lang="en-US" sz="1600" dirty="0" err="1"/>
              <a:t>nisam</a:t>
            </a:r>
            <a:r>
              <a:rPr lang="en-US" sz="1600" dirty="0"/>
              <a:t> </a:t>
            </a:r>
            <a:r>
              <a:rPr lang="en-US" sz="1600" dirty="0" err="1"/>
              <a:t>razumeo</a:t>
            </a:r>
            <a:r>
              <a:rPr lang="en-US" sz="1600" dirty="0"/>
              <a:t>, </a:t>
            </a:r>
            <a:r>
              <a:rPr lang="en-US" sz="1600" dirty="0" err="1"/>
              <a:t>nikad</a:t>
            </a:r>
            <a:r>
              <a:rPr lang="en-US" sz="1600" dirty="0"/>
              <a:t> </a:t>
            </a:r>
            <a:r>
              <a:rPr lang="en-US" sz="1600" dirty="0" err="1"/>
              <a:t>ovih</a:t>
            </a:r>
            <a:r>
              <a:rPr lang="en-US" sz="1600" dirty="0"/>
              <a:t> par </a:t>
            </a:r>
            <a:r>
              <a:rPr lang="en-US" sz="1600" dirty="0" err="1"/>
              <a:t>meseci</a:t>
            </a:r>
            <a:r>
              <a:rPr lang="en-US" sz="1600" dirty="0"/>
              <a:t> </a:t>
            </a:r>
            <a:r>
              <a:rPr lang="en-US" sz="1600" dirty="0" err="1"/>
              <a:t>sviranja</a:t>
            </a:r>
            <a:r>
              <a:rPr lang="en-US" sz="1600" dirty="0"/>
              <a:t>. </a:t>
            </a:r>
            <a:r>
              <a:rPr lang="en-US" sz="1600" dirty="0" err="1"/>
              <a:t>Možda</a:t>
            </a:r>
            <a:r>
              <a:rPr lang="en-US" sz="1600" dirty="0"/>
              <a:t> </a:t>
            </a:r>
            <a:r>
              <a:rPr lang="en-US" sz="1600" dirty="0" err="1"/>
              <a:t>kad</a:t>
            </a:r>
            <a:r>
              <a:rPr lang="en-US" sz="1600" dirty="0"/>
              <a:t> </a:t>
            </a:r>
            <a:r>
              <a:rPr lang="en-US" sz="1600" dirty="0" err="1"/>
              <a:t>porastem</a:t>
            </a:r>
            <a:r>
              <a:rPr lang="en-US" sz="1600" dirty="0"/>
              <a:t> I </a:t>
            </a:r>
            <a:r>
              <a:rPr lang="en-US" sz="1600" dirty="0" err="1"/>
              <a:t>budem</a:t>
            </a:r>
            <a:r>
              <a:rPr lang="en-US" sz="1600" dirty="0"/>
              <a:t> </a:t>
            </a:r>
            <a:r>
              <a:rPr lang="en-US" sz="1600" dirty="0" err="1"/>
              <a:t>gledao</a:t>
            </a:r>
            <a:r>
              <a:rPr lang="en-US" sz="1600" dirty="0"/>
              <a:t> </a:t>
            </a:r>
            <a:r>
              <a:rPr lang="en-US" sz="1600" dirty="0" err="1"/>
              <a:t>pravi</a:t>
            </a:r>
            <a:r>
              <a:rPr lang="en-US" sz="1600" dirty="0"/>
              <a:t> ”</a:t>
            </a:r>
            <a:r>
              <a:rPr lang="en-US" sz="1600" dirty="0" err="1"/>
              <a:t>Dnevnik</a:t>
            </a:r>
            <a:r>
              <a:rPr lang="en-US" sz="1600" dirty="0"/>
              <a:t>”.</a:t>
            </a:r>
          </a:p>
          <a:p>
            <a:pPr algn="ctr"/>
            <a:r>
              <a:rPr lang="en-US" sz="1600" dirty="0"/>
              <a:t>Ali </a:t>
            </a:r>
            <a:r>
              <a:rPr lang="en-US" sz="1600" dirty="0" err="1"/>
              <a:t>nekako</a:t>
            </a:r>
            <a:r>
              <a:rPr lang="en-US" sz="1600" dirty="0"/>
              <a:t> se to </a:t>
            </a:r>
            <a:r>
              <a:rPr lang="en-US" sz="1600" dirty="0" err="1"/>
              <a:t>nerazumevanje</a:t>
            </a:r>
            <a:r>
              <a:rPr lang="en-US" sz="1600" dirty="0"/>
              <a:t> </a:t>
            </a:r>
            <a:r>
              <a:rPr lang="en-US" sz="1600" dirty="0" err="1"/>
              <a:t>izgubilo</a:t>
            </a:r>
            <a:r>
              <a:rPr lang="en-US" sz="1600" dirty="0"/>
              <a:t> u </a:t>
            </a:r>
            <a:r>
              <a:rPr lang="en-US" sz="1600" dirty="0" err="1"/>
              <a:t>radosti</a:t>
            </a:r>
            <a:r>
              <a:rPr lang="en-US" sz="1600" dirty="0"/>
              <a:t> </a:t>
            </a:r>
            <a:r>
              <a:rPr lang="en-US" sz="1600" dirty="0" err="1"/>
              <a:t>koju</a:t>
            </a:r>
            <a:r>
              <a:rPr lang="en-US" sz="1600" dirty="0"/>
              <a:t> </a:t>
            </a:r>
            <a:r>
              <a:rPr lang="en-US" sz="1600" dirty="0" err="1"/>
              <a:t>smo</a:t>
            </a:r>
            <a:r>
              <a:rPr lang="en-US" sz="1600" dirty="0"/>
              <a:t> </a:t>
            </a:r>
            <a:r>
              <a:rPr lang="en-US" sz="1600" dirty="0" err="1"/>
              <a:t>svi</a:t>
            </a:r>
            <a:r>
              <a:rPr lang="en-US" sz="1600" dirty="0"/>
              <a:t> </a:t>
            </a:r>
            <a:r>
              <a:rPr lang="en-US" sz="1600" dirty="0" err="1"/>
              <a:t>imali</a:t>
            </a:r>
            <a:r>
              <a:rPr lang="en-US" sz="1600" dirty="0"/>
              <a:t> </a:t>
            </a:r>
            <a:r>
              <a:rPr lang="en-US" sz="1600" dirty="0" err="1"/>
              <a:t>tokom</a:t>
            </a:r>
            <a:r>
              <a:rPr lang="en-US" sz="1600" dirty="0"/>
              <a:t> </a:t>
            </a:r>
            <a:r>
              <a:rPr lang="en-US" sz="1600" dirty="0" err="1"/>
              <a:t>ovog</a:t>
            </a:r>
            <a:r>
              <a:rPr lang="en-US" sz="1600" dirty="0"/>
              <a:t> </a:t>
            </a:r>
            <a:r>
              <a:rPr lang="en-US" sz="1600" dirty="0" err="1"/>
              <a:t>sastanka</a:t>
            </a:r>
            <a:r>
              <a:rPr lang="en-US" sz="1600" dirty="0"/>
              <a:t>. </a:t>
            </a:r>
            <a:r>
              <a:rPr lang="en-US" sz="1600" dirty="0" err="1"/>
              <a:t>Poznata</a:t>
            </a:r>
            <a:r>
              <a:rPr lang="en-US" sz="1600" dirty="0"/>
              <a:t> </a:t>
            </a:r>
            <a:r>
              <a:rPr lang="en-US" sz="1600" dirty="0" err="1"/>
              <a:t>lica</a:t>
            </a:r>
            <a:r>
              <a:rPr lang="en-US" sz="1600" dirty="0"/>
              <a:t>, </a:t>
            </a:r>
            <a:r>
              <a:rPr lang="en-US" sz="1600" dirty="0" err="1"/>
              <a:t>uvek</a:t>
            </a:r>
            <a:r>
              <a:rPr lang="en-US" sz="1600" dirty="0"/>
              <a:t> </a:t>
            </a:r>
            <a:r>
              <a:rPr lang="en-US" sz="1600" dirty="0" err="1"/>
              <a:t>neka</a:t>
            </a:r>
            <a:r>
              <a:rPr lang="en-US" sz="1600" dirty="0"/>
              <a:t> </a:t>
            </a:r>
            <a:r>
              <a:rPr lang="en-US" sz="1600" dirty="0" err="1"/>
              <a:t>šala</a:t>
            </a:r>
            <a:r>
              <a:rPr lang="en-US" sz="1600" dirty="0"/>
              <a:t> I </a:t>
            </a:r>
            <a:r>
              <a:rPr lang="en-US" sz="1600" dirty="0" err="1"/>
              <a:t>skeč</a:t>
            </a:r>
            <a:r>
              <a:rPr lang="en-US" sz="1600" dirty="0"/>
              <a:t>. Ona </a:t>
            </a:r>
            <a:r>
              <a:rPr lang="en-US" sz="1600" dirty="0" err="1"/>
              <a:t>nasmejana</a:t>
            </a:r>
            <a:r>
              <a:rPr lang="en-US" sz="1600" dirty="0"/>
              <a:t> </a:t>
            </a:r>
            <a:r>
              <a:rPr lang="en-US" sz="1600" dirty="0" err="1"/>
              <a:t>iako</a:t>
            </a:r>
            <a:r>
              <a:rPr lang="en-US" sz="1600" dirty="0"/>
              <a:t> </a:t>
            </a:r>
            <a:r>
              <a:rPr lang="en-US" sz="1600" dirty="0" err="1"/>
              <a:t>sam</a:t>
            </a:r>
            <a:r>
              <a:rPr lang="en-US" sz="1600" dirty="0"/>
              <a:t> </a:t>
            </a:r>
            <a:r>
              <a:rPr lang="en-US" sz="1600" dirty="0" err="1"/>
              <a:t>grešio</a:t>
            </a:r>
            <a:r>
              <a:rPr lang="en-US" sz="1600" dirty="0"/>
              <a:t> </a:t>
            </a:r>
            <a:r>
              <a:rPr lang="en-US" sz="1600" dirty="0" err="1"/>
              <a:t>kao</a:t>
            </a:r>
            <a:r>
              <a:rPr lang="en-US" sz="1600" dirty="0"/>
              <a:t> </a:t>
            </a:r>
            <a:r>
              <a:rPr lang="en-US" sz="1600" dirty="0" err="1"/>
              <a:t>nikad</a:t>
            </a:r>
            <a:r>
              <a:rPr lang="en-US" sz="1600" dirty="0"/>
              <a:t>.</a:t>
            </a:r>
          </a:p>
          <a:p>
            <a:pPr algn="ctr"/>
            <a:r>
              <a:rPr lang="en-US" sz="1600" dirty="0" err="1"/>
              <a:t>Sakrio</a:t>
            </a:r>
            <a:r>
              <a:rPr lang="en-US" sz="1600" dirty="0"/>
              <a:t> </a:t>
            </a:r>
            <a:r>
              <a:rPr lang="en-US" sz="1600" dirty="0" err="1"/>
              <a:t>sam</a:t>
            </a:r>
            <a:r>
              <a:rPr lang="en-US" sz="1600" dirty="0"/>
              <a:t> se </a:t>
            </a:r>
            <a:r>
              <a:rPr lang="en-US" sz="1600" dirty="0" err="1"/>
              <a:t>na</a:t>
            </a:r>
            <a:r>
              <a:rPr lang="en-US" sz="1600" dirty="0"/>
              <a:t> </a:t>
            </a:r>
            <a:r>
              <a:rPr lang="en-US" sz="1600" dirty="0" err="1"/>
              <a:t>slici</a:t>
            </a:r>
            <a:r>
              <a:rPr lang="en-US" sz="1600" dirty="0"/>
              <a:t> </a:t>
            </a:r>
            <a:r>
              <a:rPr lang="en-US" sz="1600" dirty="0" err="1"/>
              <a:t>ali</a:t>
            </a:r>
            <a:r>
              <a:rPr lang="en-US" sz="1600" dirty="0"/>
              <a:t> </a:t>
            </a:r>
            <a:r>
              <a:rPr lang="en-US" sz="1600" dirty="0" err="1"/>
              <a:t>biću</a:t>
            </a:r>
            <a:r>
              <a:rPr lang="en-US" sz="1600" dirty="0"/>
              <a:t> I ja </a:t>
            </a:r>
            <a:r>
              <a:rPr lang="en-US" sz="1600" dirty="0" err="1"/>
              <a:t>jednom</a:t>
            </a:r>
            <a:r>
              <a:rPr lang="en-US" sz="1600" dirty="0"/>
              <a:t> </a:t>
            </a:r>
            <a:r>
              <a:rPr lang="en-US" sz="1600" dirty="0" err="1"/>
              <a:t>veliki</a:t>
            </a:r>
            <a:r>
              <a:rPr lang="en-US" sz="1600" dirty="0"/>
              <a:t>.</a:t>
            </a:r>
          </a:p>
        </p:txBody>
      </p:sp>
      <p:pic>
        <p:nvPicPr>
          <p:cNvPr id="5" name="Content Placeholder 4" descr="A group of people posing for the camera&#10;&#10;Description automatically generated">
            <a:extLst>
              <a:ext uri="{FF2B5EF4-FFF2-40B4-BE49-F238E27FC236}">
                <a16:creationId xmlns:a16="http://schemas.microsoft.com/office/drawing/2014/main" id="{49E45428-1DE8-C545-9E2C-519DF24F87F1}"/>
              </a:ext>
            </a:extLst>
          </p:cNvPr>
          <p:cNvPicPr>
            <a:picLocks noChangeAspect="1"/>
          </p:cNvPicPr>
          <p:nvPr/>
        </p:nvPicPr>
        <p:blipFill>
          <a:blip r:embed="rId2"/>
          <a:stretch>
            <a:fillRect/>
          </a:stretch>
        </p:blipFill>
        <p:spPr>
          <a:xfrm>
            <a:off x="4642342" y="1451134"/>
            <a:ext cx="6909577" cy="3955732"/>
          </a:xfrm>
          <a:prstGeom prst="rect">
            <a:avLst/>
          </a:prstGeom>
        </p:spPr>
      </p:pic>
    </p:spTree>
    <p:extLst>
      <p:ext uri="{BB962C8B-B14F-4D97-AF65-F5344CB8AC3E}">
        <p14:creationId xmlns:p14="http://schemas.microsoft.com/office/powerpoint/2010/main" val="148541617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dissolve">
                                      <p:cBhvr>
                                        <p:cTn id="16" dur="500"/>
                                        <p:tgtEl>
                                          <p:spTgt spid="9">
                                            <p:txEl>
                                              <p:pRg st="1" end="1"/>
                                            </p:txEl>
                                          </p:spTgt>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dissolve">
                                      <p:cBhvr>
                                        <p:cTn id="2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26CE-7F6A-384C-AE3E-5549D9542B33}"/>
              </a:ext>
            </a:extLst>
          </p:cNvPr>
          <p:cNvSpPr>
            <a:spLocks noGrp="1"/>
          </p:cNvSpPr>
          <p:nvPr>
            <p:ph type="title"/>
          </p:nvPr>
        </p:nvSpPr>
        <p:spPr>
          <a:xfrm>
            <a:off x="1024128" y="585216"/>
            <a:ext cx="6066816" cy="1499616"/>
          </a:xfrm>
        </p:spPr>
        <p:txBody>
          <a:bodyPr>
            <a:normAutofit/>
          </a:bodyPr>
          <a:lstStyle/>
          <a:p>
            <a:r>
              <a:rPr lang="en-RS" dirty="0"/>
              <a:t>Nove vesti</a:t>
            </a:r>
          </a:p>
        </p:txBody>
      </p:sp>
      <p:sp>
        <p:nvSpPr>
          <p:cNvPr id="3" name="Content Placeholder 2">
            <a:extLst>
              <a:ext uri="{FF2B5EF4-FFF2-40B4-BE49-F238E27FC236}">
                <a16:creationId xmlns:a16="http://schemas.microsoft.com/office/drawing/2014/main" id="{18906DD6-1BC3-C64E-BFF8-C0C3E7F69603}"/>
              </a:ext>
            </a:extLst>
          </p:cNvPr>
          <p:cNvSpPr>
            <a:spLocks noGrp="1"/>
          </p:cNvSpPr>
          <p:nvPr>
            <p:ph idx="1"/>
          </p:nvPr>
        </p:nvSpPr>
        <p:spPr>
          <a:xfrm>
            <a:off x="242887" y="1843087"/>
            <a:ext cx="7100887" cy="4814887"/>
          </a:xfrm>
        </p:spPr>
        <p:txBody>
          <a:bodyPr>
            <a:noAutofit/>
          </a:bodyPr>
          <a:lstStyle/>
          <a:p>
            <a:pPr algn="ctr"/>
            <a:r>
              <a:rPr lang="en-RS" sz="2000" dirty="0"/>
              <a:t>Prolazile su nedelje, svega je bilo. I pucanja veze, jednom je čak bila </a:t>
            </a:r>
            <a:r>
              <a:rPr lang="en-GB" sz="2000" dirty="0"/>
              <a:t>I</a:t>
            </a:r>
            <a:r>
              <a:rPr lang="en-RS" sz="2000" dirty="0"/>
              <a:t> oluja pa me je mama naterala da ugasim kompjuter. Plakao sam, jer sam bio najspremniji do tada.</a:t>
            </a:r>
          </a:p>
          <a:p>
            <a:pPr algn="ctr"/>
            <a:r>
              <a:rPr lang="en-RS" sz="2000" dirty="0"/>
              <a:t>I nismo se pozdravili preko kamere.</a:t>
            </a:r>
          </a:p>
          <a:p>
            <a:pPr algn="ctr"/>
            <a:r>
              <a:rPr lang="en-RS" sz="2000" dirty="0"/>
              <a:t>Ali sutradan sam dobio upitnik. Obožavam ove upitnike, čine me veoma važnim. Uvek me pita da li sam srećan </a:t>
            </a:r>
            <a:r>
              <a:rPr lang="en-GB" sz="2000" dirty="0"/>
              <a:t>I</a:t>
            </a:r>
            <a:r>
              <a:rPr lang="en-RS" sz="2000" dirty="0"/>
              <a:t> šta mi se sviđa, a šta želim da promenim.</a:t>
            </a:r>
          </a:p>
          <a:p>
            <a:pPr algn="ctr"/>
            <a:r>
              <a:rPr lang="en-GB" sz="2000" dirty="0"/>
              <a:t>A</a:t>
            </a:r>
            <a:r>
              <a:rPr lang="en-RS" sz="2000" dirty="0"/>
              <a:t> ja želim da promenim ekran u učionicu. </a:t>
            </a:r>
            <a:r>
              <a:rPr lang="en-GB" sz="2000" dirty="0"/>
              <a:t>Z</a:t>
            </a:r>
            <a:r>
              <a:rPr lang="en-RS" sz="2000" dirty="0"/>
              <a:t>vonjavu Skajpa u kucanje pred ulazak na čas. Voleo bih da vidim onaj klavir koji uvek stoji levo od pulta. Dok sviram makar mi se onaj bezobraznik smejao što sviram “ženski instrument”. Ja znam da je najbolji flautista na svetu dečak. Ali ne znam da li je on gledao u nastavnicu na ekranu. Neka bar je moja nastavnica…</a:t>
            </a:r>
          </a:p>
          <a:p>
            <a:pPr algn="ctr"/>
            <a:r>
              <a:rPr lang="en-RS" sz="2000" dirty="0"/>
              <a:t>Srećan sam bio jer je nastavnica pokazala rezultate upitnika. Znao sam da je srećna.</a:t>
            </a:r>
          </a:p>
          <a:p>
            <a:pPr algn="ctr"/>
            <a:endParaRPr lang="en-RS" sz="2000" dirty="0"/>
          </a:p>
        </p:txBody>
      </p:sp>
      <p:pic>
        <p:nvPicPr>
          <p:cNvPr id="5" name="Picture 4">
            <a:extLst>
              <a:ext uri="{FF2B5EF4-FFF2-40B4-BE49-F238E27FC236}">
                <a16:creationId xmlns:a16="http://schemas.microsoft.com/office/drawing/2014/main" id="{D9894B1E-B0DD-9949-8A33-A172CBC82E8A}"/>
              </a:ext>
            </a:extLst>
          </p:cNvPr>
          <p:cNvPicPr>
            <a:picLocks noChangeAspect="1"/>
          </p:cNvPicPr>
          <p:nvPr/>
        </p:nvPicPr>
        <p:blipFill rotWithShape="1">
          <a:blip r:embed="rId2"/>
          <a:srcRect l="15574" r="36392" b="1"/>
          <a:stretch/>
        </p:blipFill>
        <p:spPr>
          <a:xfrm>
            <a:off x="7552266" y="10"/>
            <a:ext cx="4639733" cy="6857990"/>
          </a:xfrm>
          <a:prstGeom prst="rect">
            <a:avLst/>
          </a:prstGeom>
        </p:spPr>
      </p:pic>
    </p:spTree>
    <p:extLst>
      <p:ext uri="{BB962C8B-B14F-4D97-AF65-F5344CB8AC3E}">
        <p14:creationId xmlns:p14="http://schemas.microsoft.com/office/powerpoint/2010/main" val="221060820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5000"/>
                            </p:stCondLst>
                            <p:childTnLst>
                              <p:par>
                                <p:cTn id="36" presetID="42"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9368-5371-8C49-96D1-CC49928E59F5}"/>
              </a:ext>
            </a:extLst>
          </p:cNvPr>
          <p:cNvSpPr>
            <a:spLocks noGrp="1"/>
          </p:cNvSpPr>
          <p:nvPr>
            <p:ph type="title"/>
          </p:nvPr>
        </p:nvSpPr>
        <p:spPr/>
        <p:txBody>
          <a:bodyPr/>
          <a:lstStyle/>
          <a:p>
            <a:r>
              <a:rPr lang="en-GB" dirty="0"/>
              <a:t>A</a:t>
            </a:r>
            <a:r>
              <a:rPr lang="en-RS" dirty="0"/>
              <a:t>nketa, smejali smo se</a:t>
            </a:r>
          </a:p>
        </p:txBody>
      </p:sp>
      <p:pic>
        <p:nvPicPr>
          <p:cNvPr id="9" name="Picture 8" descr="A screenshot of a social media post&#10;&#10;Description automatically generated">
            <a:extLst>
              <a:ext uri="{FF2B5EF4-FFF2-40B4-BE49-F238E27FC236}">
                <a16:creationId xmlns:a16="http://schemas.microsoft.com/office/drawing/2014/main" id="{F1F04083-6503-7A4B-A975-A6B4257357C4}"/>
              </a:ext>
            </a:extLst>
          </p:cNvPr>
          <p:cNvPicPr>
            <a:picLocks noChangeAspect="1"/>
          </p:cNvPicPr>
          <p:nvPr/>
        </p:nvPicPr>
        <p:blipFill>
          <a:blip r:embed="rId2"/>
          <a:stretch>
            <a:fillRect/>
          </a:stretch>
        </p:blipFill>
        <p:spPr>
          <a:xfrm>
            <a:off x="-3823" y="2671760"/>
            <a:ext cx="6716725" cy="4171823"/>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838B934E-9022-E340-BE30-04EA04154843}"/>
              </a:ext>
            </a:extLst>
          </p:cNvPr>
          <p:cNvPicPr>
            <a:picLocks noChangeAspect="1"/>
          </p:cNvPicPr>
          <p:nvPr/>
        </p:nvPicPr>
        <p:blipFill>
          <a:blip r:embed="rId3"/>
          <a:stretch>
            <a:fillRect/>
          </a:stretch>
        </p:blipFill>
        <p:spPr>
          <a:xfrm>
            <a:off x="6375046" y="174519"/>
            <a:ext cx="5670349" cy="3744425"/>
          </a:xfrm>
          <a:prstGeom prst="rect">
            <a:avLst/>
          </a:prstGeom>
        </p:spPr>
      </p:pic>
      <p:pic>
        <p:nvPicPr>
          <p:cNvPr id="17" name="Picture 16" descr="A picture containing screenshot&#10;&#10;Description automatically generated">
            <a:extLst>
              <a:ext uri="{FF2B5EF4-FFF2-40B4-BE49-F238E27FC236}">
                <a16:creationId xmlns:a16="http://schemas.microsoft.com/office/drawing/2014/main" id="{56698498-0EE8-8F46-B8FC-83A7579CB1C9}"/>
              </a:ext>
            </a:extLst>
          </p:cNvPr>
          <p:cNvPicPr>
            <a:picLocks noChangeAspect="1"/>
          </p:cNvPicPr>
          <p:nvPr/>
        </p:nvPicPr>
        <p:blipFill>
          <a:blip r:embed="rId4"/>
          <a:stretch>
            <a:fillRect/>
          </a:stretch>
        </p:blipFill>
        <p:spPr>
          <a:xfrm>
            <a:off x="3885851" y="4267051"/>
            <a:ext cx="6225601" cy="2590949"/>
          </a:xfrm>
          <a:prstGeom prst="rect">
            <a:avLst/>
          </a:prstGeom>
        </p:spPr>
      </p:pic>
    </p:spTree>
    <p:extLst>
      <p:ext uri="{BB962C8B-B14F-4D97-AF65-F5344CB8AC3E}">
        <p14:creationId xmlns:p14="http://schemas.microsoft.com/office/powerpoint/2010/main" val="654282589"/>
      </p:ext>
    </p:extLst>
  </p:cSld>
  <p:clrMapOvr>
    <a:masterClrMapping/>
  </p:clrMapOvr>
  <mc:AlternateContent xmlns:mc="http://schemas.openxmlformats.org/markup-compatibility/2006">
    <mc:Choice xmlns:p14="http://schemas.microsoft.com/office/powerpoint/2010/main" Requires="p14">
      <p:transition spd="slow" p14:dur="2500">
        <p:checker dir="vert"/>
      </p:transition>
    </mc:Choice>
    <mc:Fallback>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2000"/>
                            </p:stCondLst>
                            <p:childTnLst>
                              <p:par>
                                <p:cTn id="12" presetID="3"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par>
                          <p:cTn id="15" fill="hold">
                            <p:stCondLst>
                              <p:cond delay="2500"/>
                            </p:stCondLst>
                            <p:childTnLst>
                              <p:par>
                                <p:cTn id="16" presetID="5" presetClass="entr" presetSubtype="1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par>
                          <p:cTn id="19" fill="hold">
                            <p:stCondLst>
                              <p:cond delay="3000"/>
                            </p:stCondLst>
                            <p:childTnLst>
                              <p:par>
                                <p:cTn id="20" presetID="9"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social media post&#10;&#10;Description automatically generated">
            <a:extLst>
              <a:ext uri="{FF2B5EF4-FFF2-40B4-BE49-F238E27FC236}">
                <a16:creationId xmlns:a16="http://schemas.microsoft.com/office/drawing/2014/main" id="{314EC1CA-65E4-294C-8202-195988FF46FA}"/>
              </a:ext>
            </a:extLst>
          </p:cNvPr>
          <p:cNvPicPr>
            <a:picLocks noGrp="1" noChangeAspect="1"/>
          </p:cNvPicPr>
          <p:nvPr>
            <p:ph idx="1"/>
          </p:nvPr>
        </p:nvPicPr>
        <p:blipFill>
          <a:blip r:embed="rId2"/>
          <a:stretch>
            <a:fillRect/>
          </a:stretch>
        </p:blipFill>
        <p:spPr>
          <a:xfrm>
            <a:off x="53656" y="2835275"/>
            <a:ext cx="5830508" cy="402272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D8ECB279-2238-3848-B9E9-5DF5931A68CB}"/>
              </a:ext>
            </a:extLst>
          </p:cNvPr>
          <p:cNvPicPr>
            <a:picLocks noChangeAspect="1"/>
          </p:cNvPicPr>
          <p:nvPr/>
        </p:nvPicPr>
        <p:blipFill>
          <a:blip r:embed="rId3"/>
          <a:stretch>
            <a:fillRect/>
          </a:stretch>
        </p:blipFill>
        <p:spPr>
          <a:xfrm>
            <a:off x="5884164" y="4784137"/>
            <a:ext cx="4705350" cy="2073863"/>
          </a:xfrm>
          <a:prstGeom prst="rect">
            <a:avLst/>
          </a:prstGeom>
        </p:spPr>
      </p:pic>
      <p:pic>
        <p:nvPicPr>
          <p:cNvPr id="7" name="Picture 6">
            <a:extLst>
              <a:ext uri="{FF2B5EF4-FFF2-40B4-BE49-F238E27FC236}">
                <a16:creationId xmlns:a16="http://schemas.microsoft.com/office/drawing/2014/main" id="{5EAD3544-6DCA-3F4C-B60A-E8AAA2CEC95F}"/>
              </a:ext>
            </a:extLst>
          </p:cNvPr>
          <p:cNvPicPr>
            <a:picLocks noChangeAspect="1"/>
          </p:cNvPicPr>
          <p:nvPr/>
        </p:nvPicPr>
        <p:blipFill>
          <a:blip r:embed="rId4"/>
          <a:stretch>
            <a:fillRect/>
          </a:stretch>
        </p:blipFill>
        <p:spPr>
          <a:xfrm>
            <a:off x="53656" y="141968"/>
            <a:ext cx="6597194" cy="2693307"/>
          </a:xfrm>
          <a:prstGeom prst="rect">
            <a:avLst/>
          </a:prstGeom>
        </p:spPr>
      </p:pic>
      <p:pic>
        <p:nvPicPr>
          <p:cNvPr id="8" name="Content Placeholder 4" descr="A screenshot of a social media post&#10;&#10;Description automatically generated">
            <a:extLst>
              <a:ext uri="{FF2B5EF4-FFF2-40B4-BE49-F238E27FC236}">
                <a16:creationId xmlns:a16="http://schemas.microsoft.com/office/drawing/2014/main" id="{BED95659-95CF-B143-B549-55329D0838F5}"/>
              </a:ext>
            </a:extLst>
          </p:cNvPr>
          <p:cNvPicPr>
            <a:picLocks noChangeAspect="1"/>
          </p:cNvPicPr>
          <p:nvPr/>
        </p:nvPicPr>
        <p:blipFill>
          <a:blip r:embed="rId5"/>
          <a:stretch>
            <a:fillRect/>
          </a:stretch>
        </p:blipFill>
        <p:spPr>
          <a:xfrm>
            <a:off x="8001000" y="0"/>
            <a:ext cx="4191000" cy="4795377"/>
          </a:xfrm>
          <a:prstGeom prst="rect">
            <a:avLst/>
          </a:prstGeom>
        </p:spPr>
      </p:pic>
    </p:spTree>
    <p:extLst>
      <p:ext uri="{BB962C8B-B14F-4D97-AF65-F5344CB8AC3E}">
        <p14:creationId xmlns:p14="http://schemas.microsoft.com/office/powerpoint/2010/main" val="2975963792"/>
      </p:ext>
    </p:extLst>
  </p:cSld>
  <p:clrMapOvr>
    <a:masterClrMapping/>
  </p:clrMapOvr>
  <mc:AlternateContent xmlns:mc="http://schemas.openxmlformats.org/markup-compatibility/2006">
    <mc:Choice xmlns:p14="http://schemas.microsoft.com/office/powerpoint/2010/main" Requires="p14">
      <p:transition spd="slow" p14:dur="2000">
        <p14:shred pattern="recta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3000"/>
                            </p:stCondLst>
                            <p:childTnLst>
                              <p:par>
                                <p:cTn id="17" presetID="17"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FCCA-C91B-B84D-A7AB-F38E8B15C1E2}"/>
              </a:ext>
            </a:extLst>
          </p:cNvPr>
          <p:cNvSpPr>
            <a:spLocks noGrp="1"/>
          </p:cNvSpPr>
          <p:nvPr>
            <p:ph type="title"/>
          </p:nvPr>
        </p:nvSpPr>
        <p:spPr>
          <a:xfrm>
            <a:off x="1024128" y="585216"/>
            <a:ext cx="5902061" cy="1499616"/>
          </a:xfrm>
        </p:spPr>
        <p:txBody>
          <a:bodyPr>
            <a:normAutofit/>
          </a:bodyPr>
          <a:lstStyle/>
          <a:p>
            <a:r>
              <a:rPr lang="sr-Latn-RS" dirty="0"/>
              <a:t>Osetim</a:t>
            </a:r>
            <a:r>
              <a:rPr lang="en-RS" dirty="0"/>
              <a:t>, uskoro će kraj</a:t>
            </a:r>
          </a:p>
        </p:txBody>
      </p:sp>
      <p:sp>
        <p:nvSpPr>
          <p:cNvPr id="3" name="Content Placeholder 2">
            <a:extLst>
              <a:ext uri="{FF2B5EF4-FFF2-40B4-BE49-F238E27FC236}">
                <a16:creationId xmlns:a16="http://schemas.microsoft.com/office/drawing/2014/main" id="{A0AF7ACD-5B9B-4148-BA5E-C384A1B5E700}"/>
              </a:ext>
            </a:extLst>
          </p:cNvPr>
          <p:cNvSpPr>
            <a:spLocks noGrp="1"/>
          </p:cNvSpPr>
          <p:nvPr>
            <p:ph idx="1"/>
          </p:nvPr>
        </p:nvSpPr>
        <p:spPr>
          <a:xfrm>
            <a:off x="479578" y="1971675"/>
            <a:ext cx="6991160" cy="4886325"/>
          </a:xfrm>
        </p:spPr>
        <p:txBody>
          <a:bodyPr>
            <a:normAutofit/>
          </a:bodyPr>
          <a:lstStyle/>
          <a:p>
            <a:pPr algn="ctr"/>
            <a:r>
              <a:rPr lang="en-RS" sz="1800" dirty="0"/>
              <a:t>Nizali su se ”sastanci” </a:t>
            </a:r>
            <a:r>
              <a:rPr lang="en-GB" sz="1800" dirty="0"/>
              <a:t>I</a:t>
            </a:r>
            <a:r>
              <a:rPr lang="en-RS" sz="1800" dirty="0"/>
              <a:t> nekad je nastavnica snimala čas pa sam nekada mogao </a:t>
            </a:r>
            <a:r>
              <a:rPr lang="en-GB" sz="1800" dirty="0"/>
              <a:t>I</a:t>
            </a:r>
            <a:r>
              <a:rPr lang="en-RS" sz="1800" dirty="0"/>
              <a:t> da pono preslušam čas </a:t>
            </a:r>
            <a:r>
              <a:rPr lang="en-GB" sz="1800" dirty="0"/>
              <a:t>I</a:t>
            </a:r>
            <a:r>
              <a:rPr lang="en-RS" sz="1800" dirty="0"/>
              <a:t> podsetim se ako nešto nisam zapisao. Ili eto kad mi nedostaje da imam gde…ma kakvi da mi nedostaje? Kome još škola nedostaje?</a:t>
            </a:r>
          </a:p>
          <a:p>
            <a:pPr algn="ctr"/>
            <a:r>
              <a:rPr lang="en-RS" sz="1800" dirty="0"/>
              <a:t>Pssst…možda malo meni.</a:t>
            </a:r>
          </a:p>
          <a:p>
            <a:pPr algn="ctr"/>
            <a:r>
              <a:rPr lang="en-RS" sz="1800" dirty="0"/>
              <a:t>Naučio sam pesmicu. Toliko je bila uporna sa tom pesmicom da je naučim da sam shvatio da me neće ostaviti niko na miru dok ne ispunim obećanje. Pričala je o nekom koncertu…čoveče biću na YouTube-u!!!!</a:t>
            </a:r>
          </a:p>
          <a:p>
            <a:pPr algn="ctr"/>
            <a:r>
              <a:rPr lang="en-RS" sz="1800" dirty="0"/>
              <a:t>Iz pedesetog puta sam uspeo da odsviram bez greške…</a:t>
            </a:r>
            <a:r>
              <a:rPr lang="en-GB" sz="1800" dirty="0"/>
              <a:t>I</a:t>
            </a:r>
            <a:r>
              <a:rPr lang="en-RS" sz="1800" dirty="0"/>
              <a:t> bez toga da laje pas, da lupi prozor ili prođe traktor. Kao u inat prolaze non stop pošto je vreme setve.</a:t>
            </a:r>
          </a:p>
          <a:p>
            <a:pPr algn="ctr"/>
            <a:r>
              <a:rPr lang="en-RS" sz="1800" dirty="0"/>
              <a:t>Čoveče napravila mi je </a:t>
            </a:r>
            <a:r>
              <a:rPr lang="en-GB" sz="1800" dirty="0"/>
              <a:t>I</a:t>
            </a:r>
            <a:r>
              <a:rPr lang="en-RS" sz="1800" dirty="0"/>
              <a:t> aplauz. Aplauz </a:t>
            </a:r>
            <a:r>
              <a:rPr lang="en-GB" sz="1800" dirty="0" err="1"/>
              <a:t>kao</a:t>
            </a:r>
            <a:r>
              <a:rPr lang="en-GB" sz="1800" dirty="0"/>
              <a:t> </a:t>
            </a:r>
            <a:r>
              <a:rPr lang="en-GB" sz="1800" dirty="0" err="1"/>
              <a:t>na</a:t>
            </a:r>
            <a:r>
              <a:rPr lang="en-GB" sz="1800" dirty="0"/>
              <a:t> </a:t>
            </a:r>
            <a:r>
              <a:rPr lang="en-GB" sz="1800" dirty="0" err="1"/>
              <a:t>pravom</a:t>
            </a:r>
            <a:r>
              <a:rPr lang="en-GB" sz="1800" dirty="0"/>
              <a:t> </a:t>
            </a:r>
            <a:r>
              <a:rPr lang="en-GB" sz="1800" dirty="0" err="1"/>
              <a:t>koncertu</a:t>
            </a:r>
            <a:r>
              <a:rPr lang="en-GB" sz="1800" dirty="0"/>
              <a:t>. Mama je </a:t>
            </a:r>
            <a:r>
              <a:rPr lang="en-GB" sz="1800" dirty="0" err="1"/>
              <a:t>plakala</a:t>
            </a:r>
            <a:r>
              <a:rPr lang="en-GB" sz="1800" dirty="0"/>
              <a:t>.</a:t>
            </a:r>
          </a:p>
          <a:p>
            <a:pPr algn="ctr"/>
            <a:r>
              <a:rPr lang="en-GB" sz="1800" dirty="0"/>
              <a:t>Od </a:t>
            </a:r>
            <a:r>
              <a:rPr lang="en-GB" sz="1800" dirty="0" err="1"/>
              <a:t>sreće</a:t>
            </a:r>
            <a:r>
              <a:rPr lang="en-GB" sz="1800" dirty="0"/>
              <a:t> </a:t>
            </a:r>
            <a:r>
              <a:rPr lang="en-GB" sz="1800" dirty="0" err="1"/>
              <a:t>kaže</a:t>
            </a:r>
            <a:r>
              <a:rPr lang="en-GB" sz="1800" dirty="0"/>
              <a:t> </a:t>
            </a:r>
            <a:r>
              <a:rPr lang="en-GB" sz="1800" dirty="0" err="1"/>
              <a:t>praviće</a:t>
            </a:r>
            <a:r>
              <a:rPr lang="en-GB" sz="1800" dirty="0"/>
              <a:t> mi </a:t>
            </a:r>
            <a:r>
              <a:rPr lang="en-GB" sz="1800" dirty="0" err="1"/>
              <a:t>omiljeni</a:t>
            </a:r>
            <a:r>
              <a:rPr lang="en-GB" sz="1800" dirty="0"/>
              <a:t> </a:t>
            </a:r>
            <a:r>
              <a:rPr lang="en-GB" sz="1800" dirty="0" err="1"/>
              <a:t>ručak-pohovano</a:t>
            </a:r>
            <a:r>
              <a:rPr lang="en-GB" sz="1800" dirty="0"/>
              <a:t> </a:t>
            </a:r>
            <a:r>
              <a:rPr lang="en-GB" sz="1800" dirty="0" err="1"/>
              <a:t>belo</a:t>
            </a:r>
            <a:r>
              <a:rPr lang="en-GB" sz="1800" dirty="0"/>
              <a:t> meso. I </a:t>
            </a:r>
            <a:r>
              <a:rPr lang="en-GB" sz="1800" dirty="0" err="1"/>
              <a:t>tortu</a:t>
            </a:r>
            <a:r>
              <a:rPr lang="en-GB" sz="1800" dirty="0"/>
              <a:t> </a:t>
            </a:r>
            <a:r>
              <a:rPr lang="en-GB" sz="1800" dirty="0" err="1"/>
              <a:t>sa</a:t>
            </a:r>
            <a:r>
              <a:rPr lang="en-GB" sz="1800" dirty="0"/>
              <a:t> </a:t>
            </a:r>
            <a:r>
              <a:rPr lang="en-GB" sz="1800" dirty="0" err="1"/>
              <a:t>jagodama</a:t>
            </a:r>
            <a:r>
              <a:rPr lang="en-GB" sz="1800" dirty="0"/>
              <a:t> </a:t>
            </a:r>
            <a:r>
              <a:rPr lang="en-GB" sz="1800" dirty="0" err="1"/>
              <a:t>dok</a:t>
            </a:r>
            <a:r>
              <a:rPr lang="en-GB" sz="1800" dirty="0"/>
              <a:t> </a:t>
            </a:r>
            <a:r>
              <a:rPr lang="en-GB" sz="1800" dirty="0" err="1"/>
              <a:t>su</a:t>
            </a:r>
            <a:r>
              <a:rPr lang="en-GB" sz="1800" dirty="0"/>
              <a:t> </a:t>
            </a:r>
            <a:r>
              <a:rPr lang="en-GB" sz="1800" dirty="0" err="1"/>
              <a:t>sveže</a:t>
            </a:r>
            <a:r>
              <a:rPr lang="en-GB" sz="1800" dirty="0"/>
              <a:t>.</a:t>
            </a:r>
            <a:endParaRPr lang="en-RS" sz="1800" dirty="0"/>
          </a:p>
        </p:txBody>
      </p:sp>
      <p:pic>
        <p:nvPicPr>
          <p:cNvPr id="6" name="Picture 5" descr="A picture containing clock, table, cake, photo&#10;&#10;Description automatically generated">
            <a:extLst>
              <a:ext uri="{FF2B5EF4-FFF2-40B4-BE49-F238E27FC236}">
                <a16:creationId xmlns:a16="http://schemas.microsoft.com/office/drawing/2014/main" id="{CBF13EEA-16CB-3C4A-A41F-881F6E09AD6E}"/>
              </a:ext>
            </a:extLst>
          </p:cNvPr>
          <p:cNvPicPr>
            <a:picLocks noChangeAspect="1"/>
          </p:cNvPicPr>
          <p:nvPr/>
        </p:nvPicPr>
        <p:blipFill>
          <a:blip r:embed="rId2"/>
          <a:stretch>
            <a:fillRect/>
          </a:stretch>
        </p:blipFill>
        <p:spPr>
          <a:xfrm>
            <a:off x="7552267" y="2094009"/>
            <a:ext cx="3999654" cy="2669981"/>
          </a:xfrm>
          <a:prstGeom prst="rect">
            <a:avLst/>
          </a:prstGeom>
        </p:spPr>
      </p:pic>
    </p:spTree>
    <p:extLst>
      <p:ext uri="{BB962C8B-B14F-4D97-AF65-F5344CB8AC3E}">
        <p14:creationId xmlns:p14="http://schemas.microsoft.com/office/powerpoint/2010/main" val="4256528039"/>
      </p:ext>
    </p:extLst>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arn(inVertical)">
                                      <p:cBhvr>
                                        <p:cTn id="31" dur="500"/>
                                        <p:tgtEl>
                                          <p:spTgt spid="3">
                                            <p:txEl>
                                              <p:pRg st="4" end="4"/>
                                            </p:tx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500"/>
                                        <p:tgtEl>
                                          <p:spTgt spid="3">
                                            <p:txEl>
                                              <p:pRg st="5" end="5"/>
                                            </p:txEl>
                                          </p:spTgt>
                                        </p:tgtEl>
                                      </p:cBhvr>
                                    </p:animEffect>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6"/>
                                        </p:tgtEl>
                                      </p:cBhvr>
                                    </p:animEffect>
                                    <p:animScale>
                                      <p:cBhvr>
                                        <p:cTn id="3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16</TotalTime>
  <Words>1033</Words>
  <Application>Microsoft Macintosh PowerPoint</Application>
  <PresentationFormat>Widescreen</PresentationFormat>
  <Paragraphs>41</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Tw Cen MT</vt:lpstr>
      <vt:lpstr>Tw Cen MT Condensed</vt:lpstr>
      <vt:lpstr>Wingdings 3</vt:lpstr>
      <vt:lpstr>Integral</vt:lpstr>
      <vt:lpstr>Online nastava flaute</vt:lpstr>
      <vt:lpstr>Čitav tekst napisan je iz učeničke*, perspektive radi stvaranja kompletnije slike čitavog procesa</vt:lpstr>
      <vt:lpstr>Početak bajke</vt:lpstr>
      <vt:lpstr>Usputne radosti</vt:lpstr>
      <vt:lpstr>SLIKA sa javnog časa skala</vt:lpstr>
      <vt:lpstr>Nove vesti</vt:lpstr>
      <vt:lpstr>Anketa, smejali smo se</vt:lpstr>
      <vt:lpstr>PowerPoint Presentation</vt:lpstr>
      <vt:lpstr>Osetim, uskoro će kraj</vt:lpstr>
      <vt:lpstr>Koncert I čajanka pored kompjutera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nastava flaute</dc:title>
  <dc:creator>Miloš Đajić</dc:creator>
  <cp:lastModifiedBy>Miloš Đajić</cp:lastModifiedBy>
  <cp:revision>1</cp:revision>
  <dcterms:created xsi:type="dcterms:W3CDTF">2020-05-30T21:16:14Z</dcterms:created>
  <dcterms:modified xsi:type="dcterms:W3CDTF">2020-05-30T21:32:25Z</dcterms:modified>
</cp:coreProperties>
</file>